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10693400" cy="7556500"/>
  <p:notesSz cx="6858000" cy="9144000"/>
  <p:embeddedFontLst>
    <p:embeddedFont>
      <p:font typeface="Goudy" panose="020B0604020202020204" charset="0"/>
      <p:regular r:id="rId4"/>
    </p:embeddedFont>
    <p:embeddedFont>
      <p:font typeface="Merriweather" panose="00000500000000000000" pitchFamily="2" charset="0"/>
      <p:regular r:id="rId5"/>
      <p:bold r:id="rId6"/>
      <p:italic r:id="rId7"/>
    </p:embeddedFont>
    <p:embeddedFont>
      <p:font typeface="Merriweather Bold" panose="00000800000000000000" charset="0"/>
      <p:regular r:id="rId8"/>
      <p:bold r:id="rId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6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57687" cy="556615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4194" y="4981472"/>
            <a:ext cx="1806600" cy="2266688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45731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362461" cy="555466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4258" y="4987587"/>
            <a:ext cx="1594263" cy="200114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tx2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362461" cy="555466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4258" y="4987587"/>
            <a:ext cx="1594263" cy="200114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32113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423" y="4784066"/>
            <a:ext cx="1617934" cy="20299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37164" cy="555465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423" y="4784066"/>
            <a:ext cx="1617934" cy="20299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37164" cy="555465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346742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157224" cy="555266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1471" y="4848703"/>
            <a:ext cx="1379838" cy="1998529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157224" cy="555266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1471" y="4848703"/>
            <a:ext cx="1379838" cy="1998529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7844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354133"/>
            <a:ext cx="5966285" cy="1559681"/>
          </a:xfrm>
        </p:spPr>
        <p:txBody>
          <a:bodyPr anchor="t">
            <a:noAutofit/>
          </a:bodyPr>
          <a:lstStyle>
            <a:lvl1pPr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43694" y="4963269"/>
            <a:ext cx="1980646" cy="1938516"/>
          </a:xfrm>
        </p:spPr>
        <p:txBody>
          <a:bodyPr>
            <a:noAutofit/>
          </a:bodyPr>
          <a:lstStyle>
            <a:lvl1pPr marL="0" indent="0">
              <a:buNone/>
              <a:defRPr sz="1438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392" y="7003585"/>
            <a:ext cx="671122" cy="402676"/>
          </a:xfrm>
        </p:spPr>
        <p:txBody>
          <a:bodyPr/>
          <a:lstStyle>
            <a:lvl1pPr algn="ctr">
              <a:defRPr sz="1272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53898"/>
            <a:ext cx="4290328" cy="826599"/>
          </a:xfrm>
        </p:spPr>
        <p:txBody>
          <a:bodyPr anchor="t">
            <a:noAutofit/>
          </a:bodyPr>
          <a:lstStyle>
            <a:lvl1pPr>
              <a:defRPr sz="149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000" y="3232684"/>
            <a:ext cx="4290328" cy="3573414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2"/>
                </a:solidFill>
              </a:defRPr>
            </a:lvl1pPr>
            <a:lvl2pPr marL="400964" indent="0">
              <a:buNone/>
              <a:defRPr sz="1228">
                <a:solidFill>
                  <a:schemeClr val="tx2"/>
                </a:solidFill>
              </a:defRPr>
            </a:lvl2pPr>
            <a:lvl3pPr marL="801929" indent="0">
              <a:buNone/>
              <a:defRPr sz="1228">
                <a:solidFill>
                  <a:schemeClr val="tx2"/>
                </a:solidFill>
              </a:defRPr>
            </a:lvl3pPr>
            <a:lvl4pPr marL="1202893" indent="0">
              <a:buNone/>
              <a:defRPr sz="1228">
                <a:solidFill>
                  <a:schemeClr val="tx2"/>
                </a:solidFill>
              </a:defRPr>
            </a:lvl4pPr>
            <a:lvl5pPr marL="1603858" indent="0">
              <a:buNone/>
              <a:defRPr sz="122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901" y="3232683"/>
            <a:ext cx="4290328" cy="3573415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400964" indent="0">
              <a:buNone/>
              <a:defRPr sz="1228">
                <a:solidFill>
                  <a:schemeClr val="tx1"/>
                </a:solidFill>
              </a:defRPr>
            </a:lvl2pPr>
            <a:lvl3pPr marL="801929" indent="0">
              <a:buNone/>
              <a:defRPr sz="1228">
                <a:solidFill>
                  <a:schemeClr val="tx1"/>
                </a:solidFill>
              </a:defRPr>
            </a:lvl3pPr>
            <a:lvl4pPr marL="1202893" indent="0">
              <a:buNone/>
              <a:defRPr sz="1228">
                <a:solidFill>
                  <a:schemeClr val="tx1"/>
                </a:solidFill>
              </a:defRPr>
            </a:lvl4pPr>
            <a:lvl5pPr marL="1603858" indent="0">
              <a:buNone/>
              <a:defRPr sz="122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7003585"/>
            <a:ext cx="669730" cy="402676"/>
          </a:xfrm>
        </p:spPr>
        <p:txBody>
          <a:bodyPr/>
          <a:lstStyle>
            <a:lvl1pPr algn="ctr">
              <a:defRPr sz="12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1665" y="-10700"/>
            <a:ext cx="10051735" cy="7567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53898"/>
            <a:ext cx="4290328" cy="826599"/>
          </a:xfrm>
        </p:spPr>
        <p:txBody>
          <a:bodyPr anchor="t">
            <a:noAutofit/>
          </a:bodyPr>
          <a:lstStyle>
            <a:lvl1pPr>
              <a:defRPr sz="149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000" y="5401673"/>
            <a:ext cx="2526000" cy="1885541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400964" indent="0">
              <a:buNone/>
              <a:defRPr sz="1228">
                <a:solidFill>
                  <a:schemeClr val="tx1"/>
                </a:solidFill>
              </a:defRPr>
            </a:lvl2pPr>
            <a:lvl3pPr marL="801929" indent="0">
              <a:buNone/>
              <a:defRPr sz="1228">
                <a:solidFill>
                  <a:schemeClr val="tx1"/>
                </a:solidFill>
              </a:defRPr>
            </a:lvl3pPr>
            <a:lvl4pPr marL="1202893" indent="0">
              <a:buNone/>
              <a:defRPr sz="1228">
                <a:solidFill>
                  <a:schemeClr val="tx1"/>
                </a:solidFill>
              </a:defRPr>
            </a:lvl4pPr>
            <a:lvl5pPr marL="1603858" indent="0">
              <a:buNone/>
              <a:defRPr sz="122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7003585"/>
            <a:ext cx="669730" cy="402676"/>
          </a:xfrm>
        </p:spPr>
        <p:txBody>
          <a:bodyPr/>
          <a:lstStyle>
            <a:lvl1pPr algn="ctr">
              <a:defRPr sz="12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326511" y="490897"/>
            <a:ext cx="1680590" cy="856013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727931" y="4987587"/>
            <a:ext cx="1767614" cy="1988921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accent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18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326511" y="490897"/>
            <a:ext cx="1680590" cy="856013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727931" y="4987587"/>
            <a:ext cx="1767614" cy="198892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47751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8436840" y="766574"/>
            <a:ext cx="1772790" cy="55486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2105263" y="4577924"/>
            <a:ext cx="1011557" cy="1869253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8436840" y="766574"/>
            <a:ext cx="1772790" cy="55486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2105263" y="4577924"/>
            <a:ext cx="1011557" cy="1869253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445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57687" cy="556615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4194" y="4981472"/>
            <a:ext cx="1806600" cy="2266688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tx2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171" y="402676"/>
            <a:ext cx="9223058" cy="1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171" y="2011631"/>
            <a:ext cx="9223058" cy="47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3585"/>
            <a:ext cx="2406015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3585"/>
            <a:ext cx="3609023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3585"/>
            <a:ext cx="2406015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2pPr>
      <a:lvl3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3pPr>
      <a:lvl4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4pPr>
      <a:lvl5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5pPr>
      <a:lvl6pPr marL="200482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6pPr>
      <a:lvl7pPr marL="400964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7pPr>
      <a:lvl8pPr marL="601447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8pPr>
      <a:lvl9pPr marL="801929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801929" rtl="0" eaLnBrk="1" fontAlgn="base" hangingPunct="1">
        <a:lnSpc>
          <a:spcPct val="90000"/>
        </a:lnSpc>
        <a:spcBef>
          <a:spcPts val="877"/>
        </a:spcBef>
        <a:spcAft>
          <a:spcPct val="0"/>
        </a:spcAft>
        <a:buFont typeface="Arial" panose="020B0604020202020204" pitchFamily="34" charset="0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AD62D-1045-71D2-CF4C-4A881D61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E2D147-7791-2407-7E25-85297205512E}"/>
              </a:ext>
            </a:extLst>
          </p:cNvPr>
          <p:cNvGrpSpPr/>
          <p:nvPr/>
        </p:nvGrpSpPr>
        <p:grpSpPr>
          <a:xfrm>
            <a:off x="0" y="0"/>
            <a:ext cx="3521035" cy="7560000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261185-8989-5775-32AF-ACD5E1D11CF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AA58FE-D9B2-5603-6873-4B9DE4559567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1322B56-AA70-B083-4071-A0F7DAFE8F2E}"/>
              </a:ext>
            </a:extLst>
          </p:cNvPr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76A3954-FF77-C619-E042-15BDE36532E3}"/>
              </a:ext>
            </a:extLst>
          </p:cNvPr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69E786A-E2F4-6645-168F-47C3895591E0}"/>
              </a:ext>
            </a:extLst>
          </p:cNvPr>
          <p:cNvGrpSpPr/>
          <p:nvPr/>
        </p:nvGrpSpPr>
        <p:grpSpPr>
          <a:xfrm>
            <a:off x="3487336" y="-3500"/>
            <a:ext cx="7925630" cy="7560000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17B42BE-3055-AB98-32A8-A6DAC7F89AEC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CD35485-EF31-E70D-622A-2A01E044863A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1B75CF0-9854-6EB1-C031-25BB8C461AA9}"/>
              </a:ext>
            </a:extLst>
          </p:cNvPr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D799CC7-3CA3-CA1C-EFD0-A0133D4212B1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56E862F-4A35-330C-A574-676E601F9BDC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CDD3F455-59F4-4A78-1842-4E5D091CA1B3}"/>
              </a:ext>
            </a:extLst>
          </p:cNvPr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E3CAF75-E4F7-CF78-1988-985B05BAB877}"/>
              </a:ext>
            </a:extLst>
          </p:cNvPr>
          <p:cNvSpPr txBox="1"/>
          <p:nvPr/>
        </p:nvSpPr>
        <p:spPr>
          <a:xfrm>
            <a:off x="279761" y="3463538"/>
            <a:ext cx="3122155" cy="105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ro-RO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PRODUSE STRĂLUCITOARE - ADEVĂR ÎNTUNECAT</a:t>
            </a:r>
            <a:r>
              <a:rPr lang="en-US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!</a:t>
            </a:r>
            <a:endParaRPr lang="ro-RO" sz="1471" b="1" dirty="0">
              <a:solidFill>
                <a:schemeClr val="tx2">
                  <a:lumMod val="75000"/>
                </a:schemeClr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endParaRPr lang="ro-RO" sz="1471" dirty="0">
              <a:solidFill>
                <a:srgbClr val="FFFFFF"/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r>
              <a:rPr lang="en-US" sz="1471" dirty="0">
                <a:solidFill>
                  <a:srgbClr val="FFFFFF"/>
                </a:solidFill>
                <a:latin typeface="Merriweather Bold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14B7D71-1734-BBC2-A534-6A57F7A00278}"/>
              </a:ext>
            </a:extLst>
          </p:cNvPr>
          <p:cNvSpPr txBox="1"/>
          <p:nvPr/>
        </p:nvSpPr>
        <p:spPr>
          <a:xfrm>
            <a:off x="279761" y="2436055"/>
            <a:ext cx="30857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ZIUA MONDIALĂ </a:t>
            </a:r>
            <a:r>
              <a:rPr lang="en-US" sz="1600" b="1" dirty="0">
                <a:solidFill>
                  <a:srgbClr val="FFFFFF"/>
                </a:solidFill>
                <a:latin typeface="Merriweather"/>
              </a:rPr>
              <a:t> F</a:t>
            </a: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ĂRĂ TUTUN</a:t>
            </a:r>
            <a:endParaRPr lang="en-US" sz="1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3579334-865B-5679-5F6F-E1A0E68491E6}"/>
              </a:ext>
            </a:extLst>
          </p:cNvPr>
          <p:cNvSpPr txBox="1"/>
          <p:nvPr/>
        </p:nvSpPr>
        <p:spPr>
          <a:xfrm>
            <a:off x="247056" y="2062287"/>
            <a:ext cx="1437650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31 mai</a:t>
            </a:r>
            <a:r>
              <a:rPr lang="en-US" b="1" dirty="0">
                <a:solidFill>
                  <a:srgbClr val="FFFFFF"/>
                </a:solidFill>
                <a:latin typeface="Merriweather"/>
              </a:rPr>
              <a:t> 202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5</a:t>
            </a:r>
            <a:endParaRPr lang="en-US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C7A8D88-9609-B237-ADBA-858E7F64CE67}"/>
              </a:ext>
            </a:extLst>
          </p:cNvPr>
          <p:cNvSpPr txBox="1"/>
          <p:nvPr/>
        </p:nvSpPr>
        <p:spPr>
          <a:xfrm>
            <a:off x="2261636" y="1352568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C554C83-F8A0-B4BA-897D-7A59E2A436C5}"/>
              </a:ext>
            </a:extLst>
          </p:cNvPr>
          <p:cNvSpPr txBox="1"/>
          <p:nvPr/>
        </p:nvSpPr>
        <p:spPr>
          <a:xfrm>
            <a:off x="3480492" y="4289450"/>
            <a:ext cx="4242515" cy="2859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400" dirty="0">
                <a:solidFill>
                  <a:srgbClr val="FFFFFF"/>
                </a:solidFill>
                <a:latin typeface="Merriweather"/>
              </a:rPr>
              <a:t>Nu te lăsa prins în capcană!</a:t>
            </a:r>
          </a:p>
          <a:p>
            <a:pPr algn="ctr">
              <a:lnSpc>
                <a:spcPts val="1372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200" i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200" i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200" i="1" noProof="0" dirty="0">
                <a:solidFill>
                  <a:srgbClr val="FFFFFF"/>
                </a:solidFill>
                <a:latin typeface="Merriweather"/>
              </a:rPr>
              <a:t>#ZiuaFărăTutun #StopFumatului #SănătateFărăFum #AlegeViața</a:t>
            </a:r>
          </a:p>
          <a:p>
            <a:pPr algn="ctr">
              <a:lnSpc>
                <a:spcPts val="1372"/>
              </a:lnSpc>
            </a:pPr>
            <a:endParaRPr lang="ro-RO" sz="946" noProof="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1EC4A6A5-A9E3-DEDB-B5A1-0A300DC9D02F}"/>
              </a:ext>
            </a:extLst>
          </p:cNvPr>
          <p:cNvSpPr txBox="1"/>
          <p:nvPr/>
        </p:nvSpPr>
        <p:spPr>
          <a:xfrm>
            <a:off x="7723007" y="322099"/>
            <a:ext cx="3689959" cy="2608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Aparențele înșală! </a:t>
            </a: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Nu te lăsa indus în eroare </a:t>
            </a: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de aromele atrăgătoare!</a:t>
            </a:r>
          </a:p>
          <a:p>
            <a:pPr algn="ctr">
              <a:lnSpc>
                <a:spcPts val="1690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Chiar dacă au o multitudine de arome, produsele de tutun conțin nicotină și alte chimicale periculoase.</a:t>
            </a:r>
            <a:r>
              <a:rPr lang="nl-NL" sz="1400" noProof="0" dirty="0">
                <a:solidFill>
                  <a:srgbClr val="FFFFFF"/>
                </a:solidFill>
                <a:latin typeface="Merriweather"/>
              </a:rPr>
              <a:t> </a:t>
            </a: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293B674F-C1BC-0238-0071-6E0CA5B40779}"/>
              </a:ext>
            </a:extLst>
          </p:cNvPr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pic>
        <p:nvPicPr>
          <p:cNvPr id="19" name="Picture 18" descr="Cartoon of kids and a vape&#10;&#10;AI-generated content may be incorrect.">
            <a:extLst>
              <a:ext uri="{FF2B5EF4-FFF2-40B4-BE49-F238E27FC236}">
                <a16:creationId xmlns:a16="http://schemas.microsoft.com/office/drawing/2014/main" id="{7BE059A6-5556-48BA-2A96-7147B60D9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08" y="3692020"/>
            <a:ext cx="3696801" cy="3858130"/>
          </a:xfrm>
          <a:prstGeom prst="rect">
            <a:avLst/>
          </a:prstGeom>
        </p:spPr>
      </p:pic>
      <p:pic>
        <p:nvPicPr>
          <p:cNvPr id="27" name="Picture 26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id="{7774B980-73FF-D578-7CF2-81EE46EC77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36" y="1"/>
            <a:ext cx="4201972" cy="4201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8017F6-C0D8-FA66-2375-5F769C8C53D8}"/>
              </a:ext>
            </a:extLst>
          </p:cNvPr>
          <p:cNvSpPr txBox="1"/>
          <p:nvPr/>
        </p:nvSpPr>
        <p:spPr>
          <a:xfrm>
            <a:off x="4544982" y="5118939"/>
            <a:ext cx="3031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solidFill>
                  <a:srgbClr val="FFFFFF"/>
                </a:solidFill>
                <a:latin typeface="Merriweather"/>
              </a:rPr>
              <a:t>Informează-te corect despre pericolele consumului de tutun. Vezi realitatea! </a:t>
            </a:r>
          </a:p>
        </p:txBody>
      </p:sp>
    </p:spTree>
    <p:extLst>
      <p:ext uri="{BB962C8B-B14F-4D97-AF65-F5344CB8AC3E}">
        <p14:creationId xmlns:p14="http://schemas.microsoft.com/office/powerpoint/2010/main" val="234119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A8A3-F60C-0838-2C99-21DACB3C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37E704-A856-C427-B8F7-238838B23BD0}"/>
              </a:ext>
            </a:extLst>
          </p:cNvPr>
          <p:cNvGrpSpPr/>
          <p:nvPr/>
        </p:nvGrpSpPr>
        <p:grpSpPr>
          <a:xfrm>
            <a:off x="0" y="0"/>
            <a:ext cx="3521035" cy="7560000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7D34D5-07DE-E411-442F-F449A9BE27AB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86A767D-7D6B-1E83-7315-FA0D20B4BA50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76F208D-7BB3-877D-4E70-6C9680DEA753}"/>
              </a:ext>
            </a:extLst>
          </p:cNvPr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0EC89D7-47DE-2BEB-697B-79EEA351F3F7}"/>
              </a:ext>
            </a:extLst>
          </p:cNvPr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B580E5C-E936-CEC0-9F6A-D7D9A0307D9A}"/>
              </a:ext>
            </a:extLst>
          </p:cNvPr>
          <p:cNvGrpSpPr/>
          <p:nvPr/>
        </p:nvGrpSpPr>
        <p:grpSpPr>
          <a:xfrm>
            <a:off x="3487336" y="-3500"/>
            <a:ext cx="7925630" cy="7560000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42E78E7-DCD7-5482-0F2D-7859F8B9895D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94170A6-461A-4A10-6E8C-916CBCEC1D1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2DAE263-78EB-4FF1-2581-4DC94A7EC957}"/>
              </a:ext>
            </a:extLst>
          </p:cNvPr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997DDC5-CAFB-21C0-E8FF-DEE0CF248B8C}"/>
              </a:ext>
            </a:extLst>
          </p:cNvPr>
          <p:cNvSpPr txBox="1"/>
          <p:nvPr/>
        </p:nvSpPr>
        <p:spPr>
          <a:xfrm>
            <a:off x="279761" y="3463538"/>
            <a:ext cx="3122155" cy="105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ro-RO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PRODUSE STRĂLUCITOARE - ADEVĂR ÎNTUNECAT</a:t>
            </a:r>
            <a:r>
              <a:rPr lang="en-US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!</a:t>
            </a:r>
            <a:endParaRPr lang="ro-RO" sz="1471" b="1" dirty="0">
              <a:solidFill>
                <a:schemeClr val="tx2">
                  <a:lumMod val="75000"/>
                </a:schemeClr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endParaRPr lang="ro-RO" sz="1471" dirty="0">
              <a:solidFill>
                <a:srgbClr val="FFFFFF"/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r>
              <a:rPr lang="en-US" sz="1471" dirty="0">
                <a:solidFill>
                  <a:srgbClr val="FFFFFF"/>
                </a:solidFill>
                <a:latin typeface="Merriweather Bold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587A10A-9107-D072-169D-95D49493FA19}"/>
              </a:ext>
            </a:extLst>
          </p:cNvPr>
          <p:cNvSpPr txBox="1"/>
          <p:nvPr/>
        </p:nvSpPr>
        <p:spPr>
          <a:xfrm>
            <a:off x="279761" y="2436055"/>
            <a:ext cx="30857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ZIUA MONDIALĂ  FĂRĂ TUTUN</a:t>
            </a:r>
            <a:endParaRPr lang="en-US" sz="1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63134DC-C046-708C-495C-865AD8ACF7B8}"/>
              </a:ext>
            </a:extLst>
          </p:cNvPr>
          <p:cNvSpPr txBox="1"/>
          <p:nvPr/>
        </p:nvSpPr>
        <p:spPr>
          <a:xfrm>
            <a:off x="247056" y="2062287"/>
            <a:ext cx="1437650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31 mai</a:t>
            </a:r>
            <a:r>
              <a:rPr lang="en-US" b="1" dirty="0">
                <a:solidFill>
                  <a:srgbClr val="FFFFFF"/>
                </a:solidFill>
                <a:latin typeface="Merriweather"/>
              </a:rPr>
              <a:t> 202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5</a:t>
            </a:r>
            <a:endParaRPr lang="en-US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C9EF15B-8E74-78B8-C2E9-B5D74AE83088}"/>
              </a:ext>
            </a:extLst>
          </p:cNvPr>
          <p:cNvSpPr txBox="1"/>
          <p:nvPr/>
        </p:nvSpPr>
        <p:spPr>
          <a:xfrm>
            <a:off x="1840838" y="1135232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E6609E05-9BA5-DBBD-B83E-6AA2C2D613B5}"/>
              </a:ext>
            </a:extLst>
          </p:cNvPr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pic>
        <p:nvPicPr>
          <p:cNvPr id="27" name="Picture 26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id="{59E0B033-279A-5911-7198-6FEAB634E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13" y="7000"/>
            <a:ext cx="7891931" cy="7556500"/>
          </a:xfrm>
          <a:prstGeom prst="rect">
            <a:avLst/>
          </a:prstGeom>
        </p:spPr>
      </p:pic>
      <p:sp>
        <p:nvSpPr>
          <p:cNvPr id="56" name="TextBox 56">
            <a:extLst>
              <a:ext uri="{FF2B5EF4-FFF2-40B4-BE49-F238E27FC236}">
                <a16:creationId xmlns:a16="http://schemas.microsoft.com/office/drawing/2014/main" id="{DDC5C9C5-71D8-A457-5D75-6DC59191D1EB}"/>
              </a:ext>
            </a:extLst>
          </p:cNvPr>
          <p:cNvSpPr txBox="1"/>
          <p:nvPr/>
        </p:nvSpPr>
        <p:spPr>
          <a:xfrm>
            <a:off x="8329243" y="36716"/>
            <a:ext cx="3048001" cy="2826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Aparențele înșală! </a:t>
            </a: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 Nu te lăsa indus în eroare </a:t>
            </a: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de aromele atrăgătoare!</a:t>
            </a:r>
          </a:p>
          <a:p>
            <a:pPr algn="ctr">
              <a:lnSpc>
                <a:spcPts val="1690"/>
              </a:lnSpc>
            </a:pPr>
            <a:endParaRPr lang="ro-RO" sz="1400" b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Chiar dacă au o multitudine de arome, produsele de tutun conțin nicotină și alte chimicale periculoase.</a:t>
            </a:r>
            <a:r>
              <a:rPr lang="nl-NL" sz="1400" b="1" noProof="0" dirty="0">
                <a:solidFill>
                  <a:srgbClr val="FFFFFF"/>
                </a:solidFill>
                <a:latin typeface="Merriweather"/>
              </a:rPr>
              <a:t> </a:t>
            </a: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EFAD186-1C0B-88DF-8143-B310C1FF36D8}"/>
              </a:ext>
            </a:extLst>
          </p:cNvPr>
          <p:cNvSpPr txBox="1"/>
          <p:nvPr/>
        </p:nvSpPr>
        <p:spPr>
          <a:xfrm>
            <a:off x="6157074" y="5204178"/>
            <a:ext cx="5169259" cy="232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b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400" b="1" dirty="0">
                <a:solidFill>
                  <a:srgbClr val="FFFFFF"/>
                </a:solidFill>
                <a:latin typeface="Merriweather"/>
              </a:rPr>
              <a:t>Informează-te corect despre pericolele consumului de tutun. Vezi realitatea! </a:t>
            </a: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200" i="1" noProof="0" dirty="0">
                <a:solidFill>
                  <a:srgbClr val="FFFFFF"/>
                </a:solidFill>
                <a:latin typeface="Merriweather"/>
              </a:rPr>
              <a:t>#ZiuaFărăTutun #StopFumatului #SănătateFărăFum #AlegeViața</a:t>
            </a:r>
          </a:p>
          <a:p>
            <a:pPr algn="ctr">
              <a:lnSpc>
                <a:spcPts val="1372"/>
              </a:lnSpc>
            </a:pPr>
            <a:endParaRPr lang="ro-RO" sz="946" noProof="0" dirty="0">
              <a:solidFill>
                <a:srgbClr val="FFFFFF"/>
              </a:solidFill>
              <a:latin typeface="Merriweather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E1167D7-D6F2-F5ED-8FA6-C13B512FD58E}"/>
              </a:ext>
            </a:extLst>
          </p:cNvPr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DA441E8-7F93-A55D-7F57-A59F442F4FF7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7AE8A0-9A90-F421-BA61-2B4E0ED811C9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EA5FFB-5D88-CF88-99F2-860B5F54BAA1}"/>
              </a:ext>
            </a:extLst>
          </p:cNvPr>
          <p:cNvSpPr txBox="1"/>
          <p:nvPr/>
        </p:nvSpPr>
        <p:spPr>
          <a:xfrm>
            <a:off x="4880430" y="5454650"/>
            <a:ext cx="5812970" cy="2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72"/>
              </a:lnSpc>
            </a:pPr>
            <a:r>
              <a:rPr lang="ro-RO" sz="1800" b="1" dirty="0">
                <a:solidFill>
                  <a:srgbClr val="FFFFFF"/>
                </a:solidFill>
                <a:latin typeface="Merriweather"/>
              </a:rPr>
              <a:t>Nu te lăsa prins în capcană!</a:t>
            </a:r>
          </a:p>
        </p:txBody>
      </p:sp>
    </p:spTree>
    <p:extLst>
      <p:ext uri="{BB962C8B-B14F-4D97-AF65-F5344CB8AC3E}">
        <p14:creationId xmlns:p14="http://schemas.microsoft.com/office/powerpoint/2010/main" val="423346928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76</TotalTime>
  <Words>166</Words>
  <Application>Microsoft Office PowerPoint</Application>
  <PresentationFormat>Custom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Merriweather</vt:lpstr>
      <vt:lpstr>Calibri</vt:lpstr>
      <vt:lpstr>Merriweather Bold</vt:lpstr>
      <vt:lpstr>Calibri Light</vt:lpstr>
      <vt:lpstr>Goudy</vt:lpstr>
      <vt:lpstr>Arial</vt:lpstr>
      <vt:lpstr>INSP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Eugenia Bratu</cp:lastModifiedBy>
  <cp:revision>11</cp:revision>
  <dcterms:created xsi:type="dcterms:W3CDTF">2006-08-16T00:00:00Z</dcterms:created>
  <dcterms:modified xsi:type="dcterms:W3CDTF">2025-05-29T10:40:54Z</dcterms:modified>
  <dc:identifier>DAF4QNpZQsw</dc:identifier>
</cp:coreProperties>
</file>